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6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1" r:id="rId11"/>
    <p:sldId id="271" r:id="rId12"/>
    <p:sldId id="262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B369-9F29-7742-A74A-E6321EFD41FF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D6114-BD08-F442-84E6-270998DF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D6114-BD08-F442-84E6-270998DF6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3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3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7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0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shep/softeng19-a2/" TargetMode="External"/><Relationship Id="rId2" Type="http://schemas.openxmlformats.org/officeDocument/2006/relationships/hyperlink" Target="https://github.com/jbshep/softeng19/blob/master/asgn/a2.md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A6F64-4916-2549-8A18-51705FA5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Collaborating on code</a:t>
            </a:r>
            <a:br>
              <a:rPr lang="en-US" sz="31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Version control systems with git and </a:t>
            </a:r>
            <a:r>
              <a:rPr lang="en-US" sz="2000" dirty="0" err="1">
                <a:solidFill>
                  <a:schemeClr val="accent1"/>
                </a:solidFill>
              </a:rPr>
              <a:t>github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3A85-1788-8F41-8F17-17FC8FFE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Dr. Jason B. Shepherd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0A05C-C5D5-CF4C-B5D6-039DCE94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r="123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6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Jbshep</a:t>
            </a:r>
            <a:r>
              <a:rPr lang="en-US" dirty="0"/>
              <a:t> clones</a:t>
            </a:r>
          </a:p>
          <a:p>
            <a:r>
              <a:rPr lang="en-US" dirty="0" err="1"/>
              <a:t>Jbshepspam</a:t>
            </a:r>
            <a:r>
              <a:rPr lang="en-US" dirty="0"/>
              <a:t> clones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commit, push</a:t>
            </a:r>
          </a:p>
          <a:p>
            <a:r>
              <a:rPr lang="en-US" dirty="0" err="1"/>
              <a:t>Jbshepspam</a:t>
            </a:r>
            <a:r>
              <a:rPr lang="en-US" dirty="0"/>
              <a:t> adds, commit, push (oh no!)</a:t>
            </a:r>
          </a:p>
          <a:p>
            <a:r>
              <a:rPr lang="en-US" dirty="0"/>
              <a:t>----</a:t>
            </a:r>
          </a:p>
          <a:p>
            <a:r>
              <a:rPr lang="en-US" dirty="0" err="1"/>
              <a:t>Jbshepspam</a:t>
            </a:r>
            <a:r>
              <a:rPr lang="en-US" dirty="0"/>
              <a:t> git pull (file now has merge stuff… previous commit is thrown away)</a:t>
            </a:r>
          </a:p>
          <a:p>
            <a:r>
              <a:rPr lang="en-US" dirty="0" err="1"/>
              <a:t>Jbshepspam</a:t>
            </a:r>
            <a:r>
              <a:rPr lang="en-US" dirty="0"/>
              <a:t> edit file</a:t>
            </a:r>
          </a:p>
          <a:p>
            <a:r>
              <a:rPr lang="en-US" dirty="0" err="1"/>
              <a:t>Jbshepspam</a:t>
            </a:r>
            <a:r>
              <a:rPr lang="en-US" dirty="0"/>
              <a:t> add, commit, push</a:t>
            </a:r>
          </a:p>
          <a:p>
            <a:r>
              <a:rPr lang="en-US" dirty="0"/>
              <a:t>Do ‘git log’ on both Terminals</a:t>
            </a:r>
          </a:p>
          <a:p>
            <a:r>
              <a:rPr lang="en-US" dirty="0" err="1"/>
              <a:t>Jbshep</a:t>
            </a:r>
            <a:r>
              <a:rPr lang="en-US" dirty="0"/>
              <a:t> needs to do git pull (assuming he has no changes locally)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3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FBBA-7E9D-4C4F-9222-BE9B5EA7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A92-7D2B-6340-98C4-83EBC79C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Notice the labeling on ‘git log’ output</a:t>
            </a:r>
          </a:p>
          <a:p>
            <a:r>
              <a:rPr lang="en-US" sz="2800" dirty="0"/>
              <a:t>Each commit has its own unique hash</a:t>
            </a:r>
          </a:p>
          <a:p>
            <a:r>
              <a:rPr lang="en-US" sz="2800" dirty="0"/>
              <a:t>We can refer to this hash (or just part of the beginning of it) when we perform different operations</a:t>
            </a:r>
          </a:p>
          <a:p>
            <a:r>
              <a:rPr lang="en-US" sz="2800" dirty="0"/>
              <a:t>Example: git checkout 55c4277</a:t>
            </a:r>
          </a:p>
        </p:txBody>
      </p:sp>
    </p:spTree>
    <p:extLst>
      <p:ext uri="{BB962C8B-B14F-4D97-AF65-F5344CB8AC3E}">
        <p14:creationId xmlns:p14="http://schemas.microsoft.com/office/powerpoint/2010/main" val="213015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B612-4A29-8E49-878D-449C127B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between </a:t>
            </a:r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32D0-9F14-0241-AD69-FEC7098D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Jbshep</a:t>
            </a:r>
            <a:r>
              <a:rPr lang="en-US" dirty="0"/>
              <a:t> and </a:t>
            </a:r>
            <a:r>
              <a:rPr lang="en-US" dirty="0" err="1"/>
              <a:t>jbshepspam</a:t>
            </a:r>
            <a:r>
              <a:rPr lang="en-US" dirty="0"/>
              <a:t> are </a:t>
            </a:r>
            <a:r>
              <a:rPr lang="en-US" dirty="0" err="1"/>
              <a:t>sync’ed</a:t>
            </a:r>
            <a:endParaRPr lang="en-US" dirty="0"/>
          </a:p>
          <a:p>
            <a:r>
              <a:rPr lang="en-US" dirty="0" err="1"/>
              <a:t>Jbshep</a:t>
            </a:r>
            <a:r>
              <a:rPr lang="en-US" dirty="0"/>
              <a:t> makes a change to new file but does not add, commit, or push yet</a:t>
            </a:r>
          </a:p>
          <a:p>
            <a:r>
              <a:rPr lang="en-US" dirty="0" err="1"/>
              <a:t>Jbshepspam</a:t>
            </a:r>
            <a:r>
              <a:rPr lang="en-US" dirty="0"/>
              <a:t> makes a change to existing file, adds, commits, and pushes</a:t>
            </a:r>
          </a:p>
          <a:p>
            <a:r>
              <a:rPr lang="en-US" dirty="0" err="1"/>
              <a:t>Jbshep</a:t>
            </a:r>
            <a:r>
              <a:rPr lang="en-US" dirty="0"/>
              <a:t> adds, commits, tries to push… error!  Remote has changes </a:t>
            </a:r>
            <a:r>
              <a:rPr lang="en-US" dirty="0" err="1"/>
              <a:t>jbshep</a:t>
            </a:r>
            <a:r>
              <a:rPr lang="en-US" dirty="0"/>
              <a:t> doesn’t have.</a:t>
            </a:r>
          </a:p>
          <a:p>
            <a:r>
              <a:rPr lang="en-US" dirty="0" err="1"/>
              <a:t>Jbshep</a:t>
            </a:r>
            <a:r>
              <a:rPr lang="en-US" dirty="0"/>
              <a:t> tries git pull… previous push attempt already grabbed existing file changes</a:t>
            </a:r>
          </a:p>
          <a:p>
            <a:r>
              <a:rPr lang="en-US" dirty="0" err="1"/>
              <a:t>Jbshep</a:t>
            </a:r>
            <a:r>
              <a:rPr lang="en-US" dirty="0"/>
              <a:t> tries to push again.  Previous commit was already thrown away.  Need to recommit.</a:t>
            </a:r>
          </a:p>
          <a:p>
            <a:r>
              <a:rPr lang="en-US" dirty="0" err="1"/>
              <a:t>Jbshep</a:t>
            </a:r>
            <a:r>
              <a:rPr lang="en-US" dirty="0"/>
              <a:t> commits, pushes</a:t>
            </a:r>
          </a:p>
          <a:p>
            <a:r>
              <a:rPr lang="en-US" dirty="0" err="1"/>
              <a:t>Jbshepspam</a:t>
            </a:r>
            <a:r>
              <a:rPr lang="en-US" dirty="0"/>
              <a:t> is behind and must git pull to catch up</a:t>
            </a:r>
          </a:p>
        </p:txBody>
      </p:sp>
    </p:spTree>
    <p:extLst>
      <p:ext uri="{BB962C8B-B14F-4D97-AF65-F5344CB8AC3E}">
        <p14:creationId xmlns:p14="http://schemas.microsoft.com/office/powerpoint/2010/main" val="167185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1717-4652-FA43-8665-7A6FE0FF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9172-A34A-9941-A592-0B96144B3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in-class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48994-780B-6546-94BC-ACA0B4D5052B}"/>
              </a:ext>
            </a:extLst>
          </p:cNvPr>
          <p:cNvSpPr txBox="1"/>
          <p:nvPr/>
        </p:nvSpPr>
        <p:spPr>
          <a:xfrm>
            <a:off x="652632" y="5386382"/>
            <a:ext cx="104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Instructions:  </a:t>
            </a: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https://github.com/jbshep/softeng19/blob/master/asgn/a2.md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Repo:           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https://github.com/jbshep/softeng19-a2/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5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989A2-ADFB-6A42-B58F-8A067CAD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anatomy of a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BD0AC-81EC-3A4F-B47E-DE0FDFE8BBAC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0FA8-9BFF-904F-90E7-CA38F1FA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855692"/>
            <a:ext cx="8372475" cy="4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7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6ECA-7012-3746-811B-D11D8CF3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commits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32F0-592A-364D-9EEA-8EFE935C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6100"/>
            <a:ext cx="9829800" cy="322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CAEF9-8A92-A744-B7FD-020B735A025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29116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F823-9E50-0742-A5FC-6691EBF0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6CC-AD63-FB44-8898-DE81A0F9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u="sng" dirty="0"/>
              <a:t>branch</a:t>
            </a:r>
            <a:r>
              <a:rPr lang="en-US" sz="2000" dirty="0"/>
              <a:t> is a lightweight movable pointer to a commit.</a:t>
            </a:r>
          </a:p>
          <a:p>
            <a:r>
              <a:rPr lang="en-US" sz="2000" dirty="0"/>
              <a:t>Default branch is named </a:t>
            </a:r>
            <a:r>
              <a:rPr lang="en-US" sz="2000" b="1" u="sng" dirty="0"/>
              <a:t>master</a:t>
            </a:r>
            <a:r>
              <a:rPr lang="en-US" sz="2000" dirty="0"/>
              <a:t>.</a:t>
            </a:r>
          </a:p>
          <a:p>
            <a:r>
              <a:rPr lang="en-US" sz="2000" b="1" dirty="0"/>
              <a:t>master</a:t>
            </a:r>
            <a:r>
              <a:rPr lang="en-US" sz="2000" dirty="0"/>
              <a:t> points to your last commit in the master branch.</a:t>
            </a:r>
          </a:p>
          <a:p>
            <a:r>
              <a:rPr lang="en-US" sz="2000" dirty="0"/>
              <a:t>With each new commit, the master pointer moves forward automatically.</a:t>
            </a:r>
          </a:p>
          <a:p>
            <a:r>
              <a:rPr lang="en-US" sz="2000" dirty="0"/>
              <a:t>(Technically, you can renamed the main branch something other than “master” but please don’t).</a:t>
            </a:r>
          </a:p>
          <a:p>
            <a:r>
              <a:rPr lang="en-US" sz="2000" dirty="0"/>
              <a:t>Our working directory has a </a:t>
            </a:r>
            <a:r>
              <a:rPr lang="en-US" sz="2000" b="1" dirty="0"/>
              <a:t>HEAD</a:t>
            </a:r>
            <a:r>
              <a:rPr lang="en-US" sz="2000" dirty="0"/>
              <a:t> pointer.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the last commit.</a:t>
            </a:r>
          </a:p>
          <a:p>
            <a:r>
              <a:rPr lang="en-US" sz="2000" b="1" dirty="0"/>
              <a:t>HEAD</a:t>
            </a:r>
            <a:r>
              <a:rPr lang="en-US" sz="2000" dirty="0"/>
              <a:t> points to </a:t>
            </a:r>
            <a:r>
              <a:rPr lang="en-US" sz="2000" b="1" dirty="0"/>
              <a:t>master</a:t>
            </a:r>
            <a:r>
              <a:rPr lang="en-US" sz="2000" dirty="0"/>
              <a:t> unless you change it.</a:t>
            </a:r>
          </a:p>
        </p:txBody>
      </p:sp>
    </p:spTree>
    <p:extLst>
      <p:ext uri="{BB962C8B-B14F-4D97-AF65-F5344CB8AC3E}">
        <p14:creationId xmlns:p14="http://schemas.microsoft.com/office/powerpoint/2010/main" val="34396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CE5AF-E014-B841-ABE8-D0FEB90D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A700B-8E28-B847-8ED0-F7DA2678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2" y="1365842"/>
            <a:ext cx="9588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DA4C4-A2F9-A144-A3CD-2BE390BC3773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356141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60823-807A-D042-B5F2-736001F1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branches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FB3F69-31E8-A84E-B4EA-C78FA4F15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&lt;branch-name&gt;</a:t>
            </a:r>
            <a:r>
              <a:rPr lang="en-US" dirty="0"/>
              <a:t>              creates a new branch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&lt;branch-name&gt;</a:t>
            </a:r>
            <a:r>
              <a:rPr lang="en-US" dirty="0"/>
              <a:t>          resets HEAD to branch-name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&lt;branch-name&gt;  </a:t>
            </a:r>
            <a:r>
              <a:rPr lang="en-US" dirty="0"/>
              <a:t>creates a new branch and switches to it</a:t>
            </a:r>
          </a:p>
        </p:txBody>
      </p:sp>
    </p:spTree>
    <p:extLst>
      <p:ext uri="{BB962C8B-B14F-4D97-AF65-F5344CB8AC3E}">
        <p14:creationId xmlns:p14="http://schemas.microsoft.com/office/powerpoint/2010/main" val="405026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E7E51C-6419-7044-A400-6A1BF741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28063"/>
            <a:ext cx="5837238" cy="280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6486B-2850-CA46-A187-9160DE4FD450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73932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92E2-BECD-C44B-8B8A-1726AD70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 for “Collaborating on Code”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5381D-8E7D-9B4D-BD2B-407B762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up through Section 2.4 “Undoing Things” before the third day of class.</a:t>
            </a:r>
          </a:p>
          <a:p>
            <a:pPr lvl="1"/>
            <a:r>
              <a:rPr lang="en-US" sz="2000" dirty="0"/>
              <a:t>I will “lift” up some core ideas from the reading.</a:t>
            </a:r>
          </a:p>
          <a:p>
            <a:pPr lvl="1"/>
            <a:r>
              <a:rPr lang="en-US" sz="2000" dirty="0"/>
              <a:t>You should familiarize yourself with the mechanics (e.g., “How do I add changes I forgot to a previously performed commit?”)</a:t>
            </a:r>
          </a:p>
          <a:p>
            <a:r>
              <a:rPr lang="en-US" sz="2400" dirty="0"/>
              <a:t>On the third day of class, we will dive deeper into:</a:t>
            </a:r>
          </a:p>
          <a:p>
            <a:pPr lvl="1"/>
            <a:r>
              <a:rPr lang="en-US" sz="2000" dirty="0"/>
              <a:t>Git branching and merging</a:t>
            </a:r>
          </a:p>
          <a:p>
            <a:pPr lvl="1"/>
            <a:r>
              <a:rPr lang="en-US" sz="2000" dirty="0"/>
              <a:t>GitHub Issues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2033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6711-A3F3-2446-BB11-CF84C5A2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48" y="1895478"/>
            <a:ext cx="8276446" cy="300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56774-A315-A949-BE0B-0C109B73142E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314103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D9ACB-6EBB-8E4A-A1F7-EFFE89E5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9" y="1971677"/>
            <a:ext cx="8184362" cy="3900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153860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7639FB-AF7B-CF4E-A206-3E84D1AE9114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27EE5-96E3-334C-85F2-B6A730ED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70" y="633848"/>
            <a:ext cx="4717859" cy="22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A95A-42DE-924B-9BD5-A32EFC5E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69" y="3951971"/>
            <a:ext cx="4717859" cy="2800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5031A-16D9-4344-86B4-22DA18A5E722}"/>
              </a:ext>
            </a:extLst>
          </p:cNvPr>
          <p:cNvSpPr txBox="1"/>
          <p:nvPr/>
        </p:nvSpPr>
        <p:spPr>
          <a:xfrm>
            <a:off x="4843463" y="310583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hotfix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6C480-1ECC-B24D-A5A8-0E184AC297A8}"/>
              </a:ext>
            </a:extLst>
          </p:cNvPr>
          <p:cNvCxnSpPr/>
          <p:nvPr/>
        </p:nvCxnSpPr>
        <p:spPr>
          <a:xfrm>
            <a:off x="474048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E6D8E5-6D31-C54F-B254-28CC4074F14F}"/>
              </a:ext>
            </a:extLst>
          </p:cNvPr>
          <p:cNvCxnSpPr/>
          <p:nvPr/>
        </p:nvCxnSpPr>
        <p:spPr>
          <a:xfrm>
            <a:off x="7673930" y="3131660"/>
            <a:ext cx="0" cy="70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6AFCE7-403F-644E-899D-0DE937F4B49A}"/>
              </a:ext>
            </a:extLst>
          </p:cNvPr>
          <p:cNvSpPr txBox="1"/>
          <p:nvPr/>
        </p:nvSpPr>
        <p:spPr>
          <a:xfrm>
            <a:off x="557213" y="655087"/>
            <a:ext cx="245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  <a:cs typeface="Courier New" panose="02070309020205020404" pitchFamily="49" charset="0"/>
              </a:rPr>
              <a:t>Merging back to master</a:t>
            </a:r>
          </a:p>
        </p:txBody>
      </p:sp>
    </p:spTree>
    <p:extLst>
      <p:ext uri="{BB962C8B-B14F-4D97-AF65-F5344CB8AC3E}">
        <p14:creationId xmlns:p14="http://schemas.microsoft.com/office/powerpoint/2010/main" val="252113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428-A991-0642-B416-37A4F59C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E3CB-99C9-D846-8E1A-B88C8588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Version Control System (VCS)</a:t>
            </a:r>
            <a:r>
              <a:rPr lang="en-US" b="1" dirty="0"/>
              <a:t> </a:t>
            </a:r>
            <a:r>
              <a:rPr lang="en-US" dirty="0"/>
              <a:t>is software that tracks changes to a set of files in a </a:t>
            </a:r>
            <a:r>
              <a:rPr lang="en-US" b="1" u="sng" dirty="0"/>
              <a:t>repository</a:t>
            </a:r>
          </a:p>
          <a:p>
            <a:pPr lvl="1"/>
            <a:r>
              <a:rPr lang="en-US" dirty="0"/>
              <a:t>Local VCS – one user</a:t>
            </a:r>
          </a:p>
          <a:p>
            <a:pPr lvl="1"/>
            <a:r>
              <a:rPr lang="en-US" dirty="0"/>
              <a:t>Centralized VCS – multiple collaborators, central server, files are checked-out/reserved</a:t>
            </a:r>
          </a:p>
          <a:p>
            <a:pPr lvl="1"/>
            <a:r>
              <a:rPr lang="en-US" dirty="0"/>
              <a:t>Distributed VCS – multiple collaborators, everyone has a full mirror of the repo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Distributed VCS developed by Linus Torvalds when </a:t>
            </a:r>
            <a:r>
              <a:rPr lang="en-US" dirty="0" err="1"/>
              <a:t>BitKeeper</a:t>
            </a:r>
            <a:r>
              <a:rPr lang="en-US" dirty="0"/>
              <a:t> stopped being free-of-charge</a:t>
            </a:r>
          </a:p>
          <a:p>
            <a:pPr lvl="1"/>
            <a:r>
              <a:rPr lang="en-US" dirty="0"/>
              <a:t>Popular because of branching/merging capabilities</a:t>
            </a:r>
          </a:p>
          <a:p>
            <a:r>
              <a:rPr lang="en-US" dirty="0"/>
              <a:t> </a:t>
            </a:r>
          </a:p>
          <a:p>
            <a:pPr lvl="1"/>
            <a:r>
              <a:rPr lang="en-US" dirty="0"/>
              <a:t>Popular hosting service for Git repositories with added tools (HTML repo browsing, Wikis, Issue/Milestone mgmt.,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7BD1-E7BA-DB47-A867-35EB7C1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9" y="5068497"/>
            <a:ext cx="1228474" cy="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18E-2073-B546-8115-E7830545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5A9A-8841-154E-99EB-B0409B09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1" y="2340864"/>
            <a:ext cx="5851275" cy="363448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 "message here...”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E3EB8-D6A3-694C-9178-73F2647F7752}"/>
              </a:ext>
            </a:extLst>
          </p:cNvPr>
          <p:cNvSpPr txBox="1"/>
          <p:nvPr/>
        </p:nvSpPr>
        <p:spPr>
          <a:xfrm>
            <a:off x="2344666" y="2742002"/>
            <a:ext cx="15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One time only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050891-DA1D-C049-A6DF-D6A3AE17FB50}"/>
              </a:ext>
            </a:extLst>
          </p:cNvPr>
          <p:cNvCxnSpPr>
            <a:cxnSpLocks/>
          </p:cNvCxnSpPr>
          <p:nvPr/>
        </p:nvCxnSpPr>
        <p:spPr>
          <a:xfrm>
            <a:off x="3990107" y="2926668"/>
            <a:ext cx="45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DAF971D-DC76-2644-A2D0-170E05751A85}"/>
              </a:ext>
            </a:extLst>
          </p:cNvPr>
          <p:cNvSpPr/>
          <p:nvPr/>
        </p:nvSpPr>
        <p:spPr>
          <a:xfrm>
            <a:off x="4180113" y="3657600"/>
            <a:ext cx="261258" cy="144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A535E-0DBD-7847-85F4-2786E33AFD32}"/>
              </a:ext>
            </a:extLst>
          </p:cNvPr>
          <p:cNvSpPr txBox="1"/>
          <p:nvPr/>
        </p:nvSpPr>
        <p:spPr>
          <a:xfrm>
            <a:off x="653140" y="4058829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 repeat to add more changes before pushing to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7359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91F84-04A8-4240-B655-86F9284E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732152"/>
            <a:ext cx="3800068" cy="54960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B536-678D-3440-8F91-680732139BAA}"/>
              </a:ext>
            </a:extLst>
          </p:cNvPr>
          <p:cNvSpPr/>
          <p:nvPr/>
        </p:nvSpPr>
        <p:spPr>
          <a:xfrm>
            <a:off x="486478" y="6371041"/>
            <a:ext cx="269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https://xkcd.com/1597/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E2CB-8649-E74A-80F7-E6CC94165189}"/>
              </a:ext>
            </a:extLst>
          </p:cNvPr>
          <p:cNvSpPr txBox="1"/>
          <p:nvPr/>
        </p:nvSpPr>
        <p:spPr>
          <a:xfrm>
            <a:off x="4818784" y="732152"/>
            <a:ext cx="4972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No!  </a:t>
            </a:r>
          </a:p>
          <a:p>
            <a:endParaRPr lang="en-US" sz="2800" dirty="0"/>
          </a:p>
          <a:p>
            <a:r>
              <a:rPr lang="en-US" sz="2800" dirty="0"/>
              <a:t>If you only know commands, you’ll fall into this trap.</a:t>
            </a:r>
          </a:p>
          <a:p>
            <a:endParaRPr lang="en-US" sz="2800" dirty="0"/>
          </a:p>
          <a:p>
            <a:r>
              <a:rPr lang="en-US" sz="2800" dirty="0"/>
              <a:t>If you actually understand how Git works internally, this needn’t be you.</a:t>
            </a:r>
          </a:p>
        </p:txBody>
      </p:sp>
    </p:spTree>
    <p:extLst>
      <p:ext uri="{BB962C8B-B14F-4D97-AF65-F5344CB8AC3E}">
        <p14:creationId xmlns:p14="http://schemas.microsoft.com/office/powerpoint/2010/main" val="953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398FA-B858-FD42-9777-8B477E2B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75" y="754073"/>
            <a:ext cx="6618288" cy="2674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5B217-9F3E-6F4D-BBF9-64D41A7B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75" y="3926673"/>
            <a:ext cx="6618288" cy="262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8D424-CC85-0347-A9EC-8F9674B6E922}"/>
              </a:ext>
            </a:extLst>
          </p:cNvPr>
          <p:cNvSpPr txBox="1"/>
          <p:nvPr/>
        </p:nvSpPr>
        <p:spPr>
          <a:xfrm>
            <a:off x="957262" y="818876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other VCS’s do it (delta-based).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F22B-F782-C341-8888-7CFD1A072196}"/>
              </a:ext>
            </a:extLst>
          </p:cNvPr>
          <p:cNvSpPr txBox="1"/>
          <p:nvPr/>
        </p:nvSpPr>
        <p:spPr>
          <a:xfrm>
            <a:off x="957262" y="4048518"/>
            <a:ext cx="31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Git does it</a:t>
            </a:r>
          </a:p>
          <a:p>
            <a:r>
              <a:rPr lang="en-US" sz="2400" dirty="0"/>
              <a:t>(snapshot-based).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9D0A9-BC99-5145-9AB2-889611F477CC}"/>
              </a:ext>
            </a:extLst>
          </p:cNvPr>
          <p:cNvSpPr txBox="1"/>
          <p:nvPr/>
        </p:nvSpPr>
        <p:spPr>
          <a:xfrm>
            <a:off x="1757363" y="5815013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Dashed ovals show that a </a:t>
            </a:r>
            <a:r>
              <a:rPr lang="en-US" i="1" dirty="0">
                <a:solidFill>
                  <a:schemeClr val="accent1"/>
                </a:solidFill>
              </a:rPr>
              <a:t>pointer</a:t>
            </a:r>
            <a:r>
              <a:rPr lang="en-US" dirty="0">
                <a:solidFill>
                  <a:schemeClr val="accent1"/>
                </a:solidFill>
              </a:rPr>
              <a:t> to the file has not changed.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BDBDE-A5F9-2642-977D-1DDB43C2FD1D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</p:spTree>
    <p:extLst>
      <p:ext uri="{BB962C8B-B14F-4D97-AF65-F5344CB8AC3E}">
        <p14:creationId xmlns:p14="http://schemas.microsoft.com/office/powerpoint/2010/main" val="5513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E319D-FCB8-BB4A-AF25-C1096A15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56" y="931863"/>
            <a:ext cx="8066088" cy="433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80871-B7E4-2D48-A369-DF360A8AA05E}"/>
              </a:ext>
            </a:extLst>
          </p:cNvPr>
          <p:cNvSpPr txBox="1"/>
          <p:nvPr/>
        </p:nvSpPr>
        <p:spPr>
          <a:xfrm>
            <a:off x="362743" y="5464472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single </a:t>
            </a:r>
            <a:r>
              <a:rPr lang="en-US" i="1" dirty="0">
                <a:solidFill>
                  <a:schemeClr val="accent1"/>
                </a:solidFill>
              </a:rPr>
              <a:t>checkout</a:t>
            </a:r>
            <a:r>
              <a:rPr lang="en-US" dirty="0">
                <a:solidFill>
                  <a:schemeClr val="accent1"/>
                </a:solidFill>
              </a:rPr>
              <a:t> of one version of the project.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55c4277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D93E0-E84B-8442-B52C-31E70D9B7378}"/>
              </a:ext>
            </a:extLst>
          </p:cNvPr>
          <p:cNvSpPr txBox="1"/>
          <p:nvPr/>
        </p:nvSpPr>
        <p:spPr>
          <a:xfrm>
            <a:off x="4395787" y="5464472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i="1" dirty="0">
                <a:solidFill>
                  <a:schemeClr val="accent1"/>
                </a:solidFill>
              </a:rPr>
              <a:t>index</a:t>
            </a:r>
            <a:r>
              <a:rPr lang="en-US" dirty="0">
                <a:solidFill>
                  <a:schemeClr val="accent1"/>
                </a:solidFill>
              </a:rPr>
              <a:t> that stores information for your next commit.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6DD5E-C7FA-7D4C-9F7D-03C6F5C3F051}"/>
              </a:ext>
            </a:extLst>
          </p:cNvPr>
          <p:cNvSpPr txBox="1"/>
          <p:nvPr/>
        </p:nvSpPr>
        <p:spPr>
          <a:xfrm>
            <a:off x="8500536" y="5464471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Local repo with objects and version metadata.</a:t>
            </a:r>
          </a:p>
        </p:txBody>
      </p:sp>
    </p:spTree>
    <p:extLst>
      <p:ext uri="{BB962C8B-B14F-4D97-AF65-F5344CB8AC3E}">
        <p14:creationId xmlns:p14="http://schemas.microsoft.com/office/powerpoint/2010/main" val="280579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4AC70-5313-FE4A-96C5-7410AA46EDDB}"/>
              </a:ext>
            </a:extLst>
          </p:cNvPr>
          <p:cNvSpPr txBox="1"/>
          <p:nvPr/>
        </p:nvSpPr>
        <p:spPr>
          <a:xfrm>
            <a:off x="10200749" y="66306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Figures from </a:t>
            </a:r>
            <a:r>
              <a:rPr lang="en-US" sz="800" u="sng" dirty="0"/>
              <a:t>Pro Git</a:t>
            </a:r>
            <a:r>
              <a:rPr lang="en-US" sz="800" dirty="0"/>
              <a:t> by Chacon and Straub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ACEA9-0CB1-E94C-9FAD-C5B17535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055684"/>
            <a:ext cx="98806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4DA46-4B01-FC4E-B2B6-B490DF1A34FA}"/>
              </a:ext>
            </a:extLst>
          </p:cNvPr>
          <p:cNvSpPr txBox="1"/>
          <p:nvPr/>
        </p:nvSpPr>
        <p:spPr>
          <a:xfrm>
            <a:off x="4510087" y="538681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Lifecycle for a file in Git</a:t>
            </a:r>
          </a:p>
        </p:txBody>
      </p:sp>
    </p:spTree>
    <p:extLst>
      <p:ext uri="{BB962C8B-B14F-4D97-AF65-F5344CB8AC3E}">
        <p14:creationId xmlns:p14="http://schemas.microsoft.com/office/powerpoint/2010/main" val="252753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8089-28D5-8745-8259-DD591B8F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get interesting when we start involving multiple collaborators…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EE689-4A36-7F4B-97FC-A627E1597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924"/>
      </a:dk2>
      <a:lt2>
        <a:srgbClr val="E8E3E2"/>
      </a:lt2>
      <a:accent1>
        <a:srgbClr val="46B28F"/>
      </a:accent1>
      <a:accent2>
        <a:srgbClr val="3BA7B1"/>
      </a:accent2>
      <a:accent3>
        <a:srgbClr val="4D87C3"/>
      </a:accent3>
      <a:accent4>
        <a:srgbClr val="B13B65"/>
      </a:accent4>
      <a:accent5>
        <a:srgbClr val="C3534D"/>
      </a:accent5>
      <a:accent6>
        <a:srgbClr val="B1733B"/>
      </a:accent6>
      <a:hlink>
        <a:srgbClr val="C3574C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841</Words>
  <Application>Microsoft Macintosh PowerPoint</Application>
  <PresentationFormat>Widescreen</PresentationFormat>
  <Paragraphs>103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Gill Sans MT</vt:lpstr>
      <vt:lpstr>Wingdings 2</vt:lpstr>
      <vt:lpstr>DividendVTI</vt:lpstr>
      <vt:lpstr>Collaborating on code  Version control systems with git and github</vt:lpstr>
      <vt:lpstr>Our Timeline for “Collaborating on Code”</vt:lpstr>
      <vt:lpstr>Introduction</vt:lpstr>
      <vt:lpstr>Simple workflow</vt:lpstr>
      <vt:lpstr>PowerPoint Presentation</vt:lpstr>
      <vt:lpstr>PowerPoint Presentation</vt:lpstr>
      <vt:lpstr>PowerPoint Presentation</vt:lpstr>
      <vt:lpstr>PowerPoint Presentation</vt:lpstr>
      <vt:lpstr>Things get interesting when we start involving multiple collaborators…</vt:lpstr>
      <vt:lpstr>Scenario 1 between jbshep and jbshepspam</vt:lpstr>
      <vt:lpstr>PowerPoint Presentation</vt:lpstr>
      <vt:lpstr>Scenario 2 between jbshep and jbshepspam</vt:lpstr>
      <vt:lpstr>Assignment A2</vt:lpstr>
      <vt:lpstr>The anatomy of a commit</vt:lpstr>
      <vt:lpstr>A series of commits</vt:lpstr>
      <vt:lpstr>Branches</vt:lpstr>
      <vt:lpstr>PowerPoint Presentation</vt:lpstr>
      <vt:lpstr>Creating branches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Collaborating on code  Version control systems with git and github</dc:title>
  <dc:creator>Jason Shepherd</dc:creator>
  <cp:lastModifiedBy>Jason Shepherd</cp:lastModifiedBy>
  <cp:revision>92</cp:revision>
  <cp:lastPrinted>2019-08-29T17:53:17Z</cp:lastPrinted>
  <dcterms:created xsi:type="dcterms:W3CDTF">2019-08-18T00:43:21Z</dcterms:created>
  <dcterms:modified xsi:type="dcterms:W3CDTF">2019-08-29T18:17:40Z</dcterms:modified>
</cp:coreProperties>
</file>